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74" r:id="rId3"/>
    <p:sldId id="275" r:id="rId4"/>
    <p:sldId id="273" r:id="rId5"/>
    <p:sldId id="27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7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1"/>
    <p:restoredTop sz="96301"/>
  </p:normalViewPr>
  <p:slideViewPr>
    <p:cSldViewPr snapToGrid="0">
      <p:cViewPr varScale="1">
        <p:scale>
          <a:sx n="112" d="100"/>
          <a:sy n="112" d="100"/>
        </p:scale>
        <p:origin x="208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'TOP Entreprises'!$B$1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'TOP Entreprises'!$A$2:$A$23</c:f>
              <c:strCache>
                <c:ptCount val="22"/>
                <c:pt idx="0">
                  <c:v>Michelin</c:v>
                </c:pt>
                <c:pt idx="1">
                  <c:v>Crédit Agricole</c:v>
                </c:pt>
                <c:pt idx="2">
                  <c:v>CGI</c:v>
                </c:pt>
                <c:pt idx="3">
                  <c:v>Safran</c:v>
                </c:pt>
                <c:pt idx="4">
                  <c:v>Sanofi</c:v>
                </c:pt>
                <c:pt idx="5">
                  <c:v>SNCF </c:v>
                </c:pt>
                <c:pt idx="6">
                  <c:v>Aubert &amp;Duval</c:v>
                </c:pt>
                <c:pt idx="7">
                  <c:v>EDF</c:v>
                </c:pt>
                <c:pt idx="8">
                  <c:v>LIMAGRAIN</c:v>
                </c:pt>
                <c:pt idx="9">
                  <c:v>Capgemini</c:v>
                </c:pt>
                <c:pt idx="10">
                  <c:v>BNP Paribas</c:v>
                </c:pt>
                <c:pt idx="11">
                  <c:v>Sopra Steria</c:v>
                </c:pt>
                <c:pt idx="12">
                  <c:v>La Poste Groupe</c:v>
                </c:pt>
                <c:pt idx="13">
                  <c:v>Société Générale</c:v>
                </c:pt>
                <c:pt idx="14">
                  <c:v>E.Leclerc</c:v>
                </c:pt>
                <c:pt idx="15">
                  <c:v>Auchan Retail</c:v>
                </c:pt>
                <c:pt idx="16">
                  <c:v>Enedis</c:v>
                </c:pt>
                <c:pt idx="17">
                  <c:v>Orano</c:v>
                </c:pt>
                <c:pt idx="18">
                  <c:v>L'Oréal</c:v>
                </c:pt>
                <c:pt idx="19">
                  <c:v>Intermarché</c:v>
                </c:pt>
                <c:pt idx="20">
                  <c:v>AXA</c:v>
                </c:pt>
                <c:pt idx="21">
                  <c:v>Akkodis</c:v>
                </c:pt>
              </c:strCache>
            </c:strRef>
          </c:cat>
          <c:val>
            <c:numRef>
              <c:f>'TOP Entreprises'!$B$2:$B$23</c:f>
              <c:numCache>
                <c:formatCode>General</c:formatCode>
                <c:ptCount val="22"/>
                <c:pt idx="0">
                  <c:v>299</c:v>
                </c:pt>
                <c:pt idx="1">
                  <c:v>197</c:v>
                </c:pt>
                <c:pt idx="2">
                  <c:v>102</c:v>
                </c:pt>
                <c:pt idx="3">
                  <c:v>89</c:v>
                </c:pt>
                <c:pt idx="4">
                  <c:v>77</c:v>
                </c:pt>
                <c:pt idx="5">
                  <c:v>75</c:v>
                </c:pt>
                <c:pt idx="6">
                  <c:v>71</c:v>
                </c:pt>
                <c:pt idx="7">
                  <c:v>67</c:v>
                </c:pt>
                <c:pt idx="8">
                  <c:v>64</c:v>
                </c:pt>
                <c:pt idx="9">
                  <c:v>62</c:v>
                </c:pt>
                <c:pt idx="10">
                  <c:v>61</c:v>
                </c:pt>
                <c:pt idx="11">
                  <c:v>61</c:v>
                </c:pt>
                <c:pt idx="12">
                  <c:v>60</c:v>
                </c:pt>
                <c:pt idx="13">
                  <c:v>56</c:v>
                </c:pt>
                <c:pt idx="14">
                  <c:v>49</c:v>
                </c:pt>
                <c:pt idx="15">
                  <c:v>48</c:v>
                </c:pt>
                <c:pt idx="16">
                  <c:v>47</c:v>
                </c:pt>
                <c:pt idx="17">
                  <c:v>46</c:v>
                </c:pt>
                <c:pt idx="18">
                  <c:v>44</c:v>
                </c:pt>
                <c:pt idx="19">
                  <c:v>42</c:v>
                </c:pt>
                <c:pt idx="20">
                  <c:v>41</c:v>
                </c:pt>
                <c:pt idx="2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8-7146-98AB-F41722BE4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1216767"/>
        <c:axId val="641218559"/>
      </c:barChart>
      <c:catAx>
        <c:axId val="641216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41218559"/>
        <c:crosses val="autoZero"/>
        <c:auto val="1"/>
        <c:lblAlgn val="ctr"/>
        <c:lblOffset val="100"/>
        <c:noMultiLvlLbl val="0"/>
      </c:catAx>
      <c:valAx>
        <c:axId val="641218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in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41216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Feuil1!$A$2:$A$6</c:f>
              <c:strCache>
                <c:ptCount val="5"/>
                <c:pt idx="0">
                  <c:v>EDF</c:v>
                </c:pt>
                <c:pt idx="1">
                  <c:v>Enedis</c:v>
                </c:pt>
                <c:pt idx="2">
                  <c:v>Orano</c:v>
                </c:pt>
                <c:pt idx="3">
                  <c:v>Framatome</c:v>
                </c:pt>
                <c:pt idx="4">
                  <c:v>TotalEnergiies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67</c:v>
                </c:pt>
                <c:pt idx="1">
                  <c:v>47</c:v>
                </c:pt>
                <c:pt idx="2">
                  <c:v>35</c:v>
                </c:pt>
                <c:pt idx="3">
                  <c:v>28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Environnement!$B$1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Environnement!$A$2:$A$6</c:f>
              <c:strCache>
                <c:ptCount val="5"/>
                <c:pt idx="0">
                  <c:v>Eiffage Energiie Systèmes</c:v>
                </c:pt>
                <c:pt idx="1">
                  <c:v>Bureau  Veritas</c:v>
                </c:pt>
                <c:pt idx="2">
                  <c:v>Apave</c:v>
                </c:pt>
                <c:pt idx="3">
                  <c:v>Socotec</c:v>
                </c:pt>
                <c:pt idx="4">
                  <c:v>SUEZ</c:v>
                </c:pt>
              </c:strCache>
            </c:strRef>
          </c:cat>
          <c:val>
            <c:numRef>
              <c:f>Environnement!$B$2:$B$6</c:f>
              <c:numCache>
                <c:formatCode>General</c:formatCode>
                <c:ptCount val="5"/>
                <c:pt idx="0">
                  <c:v>37</c:v>
                </c:pt>
                <c:pt idx="1">
                  <c:v>24</c:v>
                </c:pt>
                <c:pt idx="2">
                  <c:v>16</c:v>
                </c:pt>
                <c:pt idx="3">
                  <c:v>13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C-C342-9DC4-1EB92C90E5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Pharma!$B$1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Pharma!$A$2:$A$6</c:f>
              <c:strCache>
                <c:ptCount val="5"/>
                <c:pt idx="0">
                  <c:v>Sanofi</c:v>
                </c:pt>
                <c:pt idx="1">
                  <c:v>GSK</c:v>
                </c:pt>
                <c:pt idx="2">
                  <c:v>Labos Pierre Fabre</c:v>
                </c:pt>
                <c:pt idx="3">
                  <c:v>Boehringer Ingelheim</c:v>
                </c:pt>
                <c:pt idx="4">
                  <c:v>AbbVie</c:v>
                </c:pt>
              </c:strCache>
            </c:strRef>
          </c:cat>
          <c:val>
            <c:numRef>
              <c:f>Pharma!$B$2:$B$6</c:f>
              <c:numCache>
                <c:formatCode>General</c:formatCode>
                <c:ptCount val="5"/>
                <c:pt idx="0">
                  <c:v>78</c:v>
                </c:pt>
                <c:pt idx="1">
                  <c:v>20</c:v>
                </c:pt>
                <c:pt idx="2">
                  <c:v>18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28229418024666E-2"/>
          <c:y val="5.0739672791413858E-2"/>
          <c:w val="0.89007789860710873"/>
          <c:h val="0.766975090824514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Pharma!$B$1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elete val="1"/>
          </c:dLbls>
          <c:cat>
            <c:strRef>
              <c:f>Pharma!$A$2:$A$6</c:f>
              <c:strCache>
                <c:ptCount val="5"/>
                <c:pt idx="0">
                  <c:v>bioMerieux</c:v>
                </c:pt>
                <c:pt idx="1">
                  <c:v>Thermo Fisher Scientific</c:v>
                </c:pt>
                <c:pt idx="2">
                  <c:v>Charles River Laboratories</c:v>
                </c:pt>
                <c:pt idx="3">
                  <c:v>Roche</c:v>
                </c:pt>
                <c:pt idx="4">
                  <c:v>Amgen</c:v>
                </c:pt>
              </c:strCache>
            </c:strRef>
          </c:cat>
          <c:val>
            <c:numRef>
              <c:f>Pharma!$B$2:$B$6</c:f>
              <c:numCache>
                <c:formatCode>General</c:formatCode>
                <c:ptCount val="5"/>
                <c:pt idx="0">
                  <c:v>13</c:v>
                </c:pt>
                <c:pt idx="1">
                  <c:v>12</c:v>
                </c:pt>
                <c:pt idx="2">
                  <c:v>10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0D-5445-B734-A8DC6B89919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Chimie!$B$1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Chimie!$A$2:$A$6</c:f>
              <c:strCache>
                <c:ptCount val="5"/>
                <c:pt idx="0">
                  <c:v>Bayer</c:v>
                </c:pt>
                <c:pt idx="1">
                  <c:v>Air Liquide</c:v>
                </c:pt>
                <c:pt idx="2">
                  <c:v>Givaudan</c:v>
                </c:pt>
                <c:pt idx="3">
                  <c:v>Arkema</c:v>
                </c:pt>
                <c:pt idx="4">
                  <c:v>BASF</c:v>
                </c:pt>
              </c:strCache>
            </c:strRef>
          </c:cat>
          <c:val>
            <c:numRef>
              <c:f>Chimie!$B$2:$B$6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28229418024666E-2"/>
          <c:y val="5.0739672791413858E-2"/>
          <c:w val="0.89007789860710873"/>
          <c:h val="0.766975090824514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Parfums!$B$1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elete val="1"/>
          </c:dLbls>
          <c:cat>
            <c:strRef>
              <c:f>Parfums!$A$2:$A$6</c:f>
              <c:strCache>
                <c:ptCount val="5"/>
                <c:pt idx="0">
                  <c:v>L'Oréal</c:v>
                </c:pt>
                <c:pt idx="1">
                  <c:v>Coty</c:v>
                </c:pt>
                <c:pt idx="2">
                  <c:v>Groupe Clarins</c:v>
                </c:pt>
                <c:pt idx="3">
                  <c:v>Groupe Rocher</c:v>
                </c:pt>
                <c:pt idx="4">
                  <c:v>Parfums Christian Dior</c:v>
                </c:pt>
              </c:strCache>
            </c:strRef>
          </c:cat>
          <c:val>
            <c:numRef>
              <c:f>Parfums!$B$2:$B$6</c:f>
              <c:numCache>
                <c:formatCode>General</c:formatCode>
                <c:ptCount val="5"/>
                <c:pt idx="0">
                  <c:v>45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0D-5445-B734-A8DC6B89919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Logiciels!$B$1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Logiciels!$A$2:$A$6</c:f>
              <c:strCache>
                <c:ptCount val="5"/>
                <c:pt idx="0">
                  <c:v>Amazon</c:v>
                </c:pt>
                <c:pt idx="1">
                  <c:v>Doctolib</c:v>
                </c:pt>
                <c:pt idx="2">
                  <c:v>Dassault Systèmes</c:v>
                </c:pt>
                <c:pt idx="3">
                  <c:v>Salesforce</c:v>
                </c:pt>
                <c:pt idx="4">
                  <c:v>Microsoft</c:v>
                </c:pt>
              </c:strCache>
            </c:strRef>
          </c:cat>
          <c:val>
            <c:numRef>
              <c:f>Logiciels!$B$2:$B$6</c:f>
              <c:numCache>
                <c:formatCode>General</c:formatCode>
                <c:ptCount val="5"/>
                <c:pt idx="0">
                  <c:v>11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Informatique!$B$1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Informatique!$A$2:$A$6</c:f>
              <c:strCache>
                <c:ptCount val="5"/>
                <c:pt idx="0">
                  <c:v>CGI</c:v>
                </c:pt>
                <c:pt idx="1">
                  <c:v>Capgemini</c:v>
                </c:pt>
                <c:pt idx="2">
                  <c:v>Sopra Steria</c:v>
                </c:pt>
                <c:pt idx="3">
                  <c:v>Akkodis</c:v>
                </c:pt>
                <c:pt idx="4">
                  <c:v>Atos</c:v>
                </c:pt>
              </c:strCache>
            </c:strRef>
          </c:cat>
          <c:val>
            <c:numRef>
              <c:f>Informatique!$B$2:$B$6</c:f>
              <c:numCache>
                <c:formatCode>General</c:formatCode>
                <c:ptCount val="5"/>
                <c:pt idx="0">
                  <c:v>102</c:v>
                </c:pt>
                <c:pt idx="1">
                  <c:v>62</c:v>
                </c:pt>
                <c:pt idx="2">
                  <c:v>61</c:v>
                </c:pt>
                <c:pt idx="3">
                  <c:v>39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C-C342-9DC4-1EB92C90E5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Télécom!$B$1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Télécom!$A$2:$A$6</c:f>
              <c:strCache>
                <c:ptCount val="5"/>
                <c:pt idx="0">
                  <c:v>Orange</c:v>
                </c:pt>
                <c:pt idx="1">
                  <c:v>Free</c:v>
                </c:pt>
                <c:pt idx="2">
                  <c:v>SFR</c:v>
                </c:pt>
                <c:pt idx="3">
                  <c:v>Nokia</c:v>
                </c:pt>
                <c:pt idx="4">
                  <c:v>Bouygues Telecom</c:v>
                </c:pt>
              </c:strCache>
            </c:strRef>
          </c:cat>
          <c:val>
            <c:numRef>
              <c:f>Télécom!$B$2:$B$6</c:f>
              <c:numCache>
                <c:formatCode>General</c:formatCode>
                <c:ptCount val="5"/>
                <c:pt idx="0">
                  <c:v>28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Automobile!$B$1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Automobile!$A$2:$A$6</c:f>
              <c:strCache>
                <c:ptCount val="5"/>
                <c:pt idx="0">
                  <c:v>Michelin</c:v>
                </c:pt>
                <c:pt idx="1">
                  <c:v>Valeo</c:v>
                </c:pt>
                <c:pt idx="2">
                  <c:v>Renault Group</c:v>
                </c:pt>
                <c:pt idx="3">
                  <c:v>Stellantis</c:v>
                </c:pt>
                <c:pt idx="4">
                  <c:v>Goodyear</c:v>
                </c:pt>
              </c:strCache>
            </c:strRef>
          </c:cat>
          <c:val>
            <c:numRef>
              <c:f>Automobile!$B$2:$B$6</c:f>
              <c:numCache>
                <c:formatCode>General</c:formatCode>
                <c:ptCount val="5"/>
                <c:pt idx="0">
                  <c:v>299</c:v>
                </c:pt>
                <c:pt idx="1">
                  <c:v>30</c:v>
                </c:pt>
                <c:pt idx="2">
                  <c:v>22</c:v>
                </c:pt>
                <c:pt idx="3">
                  <c:v>17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3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Aéronautique!$B$1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Aéronautique!$A$2:$A$6</c:f>
              <c:strCache>
                <c:ptCount val="5"/>
                <c:pt idx="0">
                  <c:v>Safran</c:v>
                </c:pt>
                <c:pt idx="1">
                  <c:v>Aubert &amp; Duval</c:v>
                </c:pt>
                <c:pt idx="2">
                  <c:v>Thales</c:v>
                </c:pt>
                <c:pt idx="3">
                  <c:v>Airbus</c:v>
                </c:pt>
                <c:pt idx="4">
                  <c:v>MBDA</c:v>
                </c:pt>
              </c:strCache>
            </c:strRef>
          </c:cat>
          <c:val>
            <c:numRef>
              <c:f>Aéronautique!$B$2:$B$6</c:f>
              <c:numCache>
                <c:formatCode>General</c:formatCode>
                <c:ptCount val="5"/>
                <c:pt idx="0">
                  <c:v>89</c:v>
                </c:pt>
                <c:pt idx="1">
                  <c:v>71</c:v>
                </c:pt>
                <c:pt idx="2">
                  <c:v>30</c:v>
                </c:pt>
                <c:pt idx="3">
                  <c:v>26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C-C342-9DC4-1EB92C90E5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'Autres transports'!$B$1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'Autres transports'!$A$2:$A$6</c:f>
              <c:strCache>
                <c:ptCount val="5"/>
                <c:pt idx="0">
                  <c:v>La Poste Groupe</c:v>
                </c:pt>
                <c:pt idx="1">
                  <c:v>SNCF Réseau</c:v>
                </c:pt>
                <c:pt idx="2">
                  <c:v>SNCF Voyageurs</c:v>
                </c:pt>
                <c:pt idx="3">
                  <c:v>Alstom</c:v>
                </c:pt>
                <c:pt idx="4">
                  <c:v>Groupe SNCF</c:v>
                </c:pt>
              </c:strCache>
            </c:strRef>
          </c:cat>
          <c:val>
            <c:numRef>
              <c:f>'Autres transports'!$B$2:$B$6</c:f>
              <c:numCache>
                <c:formatCode>General</c:formatCode>
                <c:ptCount val="5"/>
                <c:pt idx="0">
                  <c:v>60</c:v>
                </c:pt>
                <c:pt idx="1">
                  <c:v>39</c:v>
                </c:pt>
                <c:pt idx="2">
                  <c:v>29</c:v>
                </c:pt>
                <c:pt idx="3">
                  <c:v>23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Agroalimentaire!$B$1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Agroalimentaire!$A$2:$A$6</c:f>
              <c:strCache>
                <c:ptCount val="5"/>
                <c:pt idx="0">
                  <c:v>LIMAGRAIN</c:v>
                </c:pt>
                <c:pt idx="1">
                  <c:v>Danone</c:v>
                </c:pt>
                <c:pt idx="2">
                  <c:v>Groupe Lactalis</c:v>
                </c:pt>
                <c:pt idx="3">
                  <c:v>Nestlé</c:v>
                </c:pt>
                <c:pt idx="4">
                  <c:v>Bel</c:v>
                </c:pt>
              </c:strCache>
            </c:strRef>
          </c:cat>
          <c:val>
            <c:numRef>
              <c:f>Agroalimentaire!$B$2:$B$6</c:f>
              <c:numCache>
                <c:formatCode>General</c:formatCode>
                <c:ptCount val="5"/>
                <c:pt idx="0">
                  <c:v>64</c:v>
                </c:pt>
                <c:pt idx="1">
                  <c:v>20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Construction!$B$1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Construction!$A$2:$A$6</c:f>
              <c:strCache>
                <c:ptCount val="5"/>
                <c:pt idx="0">
                  <c:v>Egis</c:v>
                </c:pt>
                <c:pt idx="1">
                  <c:v>Saint-Gobain</c:v>
                </c:pt>
                <c:pt idx="2">
                  <c:v>ELIS</c:v>
                </c:pt>
                <c:pt idx="3">
                  <c:v>Artelia</c:v>
                </c:pt>
                <c:pt idx="4">
                  <c:v>COLAS</c:v>
                </c:pt>
              </c:strCache>
            </c:strRef>
          </c:cat>
          <c:val>
            <c:numRef>
              <c:f>Construction!$B$2:$B$6</c:f>
              <c:numCache>
                <c:formatCode>General</c:formatCode>
                <c:ptCount val="5"/>
                <c:pt idx="0">
                  <c:v>13</c:v>
                </c:pt>
                <c:pt idx="1">
                  <c:v>7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C-C342-9DC4-1EB92C90E5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Machines!$B$1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Machines!$A$2:$A$6</c:f>
              <c:strCache>
                <c:ptCount val="5"/>
                <c:pt idx="0">
                  <c:v>Schneider Electric</c:v>
                </c:pt>
                <c:pt idx="1">
                  <c:v>Groupe Atlantic</c:v>
                </c:pt>
                <c:pt idx="2">
                  <c:v>Siemens</c:v>
                </c:pt>
                <c:pt idx="3">
                  <c:v>CLAUGER</c:v>
                </c:pt>
                <c:pt idx="4">
                  <c:v>Mersen</c:v>
                </c:pt>
              </c:strCache>
            </c:strRef>
          </c:cat>
          <c:val>
            <c:numRef>
              <c:f>Machines!$B$2:$B$6</c:f>
              <c:numCache>
                <c:formatCode>General</c:formatCode>
                <c:ptCount val="5"/>
                <c:pt idx="0">
                  <c:v>10</c:v>
                </c:pt>
                <c:pt idx="1">
                  <c:v>9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Electronique!$B$1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Electronique!$A$2:$A$6</c:f>
              <c:strCache>
                <c:ptCount val="5"/>
                <c:pt idx="0">
                  <c:v>STMicroelectronics</c:v>
                </c:pt>
                <c:pt idx="1">
                  <c:v>Eaton</c:v>
                </c:pt>
                <c:pt idx="2">
                  <c:v>Legrand</c:v>
                </c:pt>
                <c:pt idx="3">
                  <c:v>NXP Semiconductors</c:v>
                </c:pt>
                <c:pt idx="4">
                  <c:v>AMD</c:v>
                </c:pt>
              </c:strCache>
            </c:strRef>
          </c:cat>
          <c:val>
            <c:numRef>
              <c:f>Electronique!$B$2:$B$6</c:f>
              <c:numCache>
                <c:formatCode>General</c:formatCode>
                <c:ptCount val="5"/>
                <c:pt idx="0">
                  <c:v>10</c:v>
                </c:pt>
                <c:pt idx="1">
                  <c:v>7</c:v>
                </c:pt>
                <c:pt idx="2">
                  <c:v>6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55-DC40-A35E-2396ECEF24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'Equipements médicaux'!$B$1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'Equipements médicaux'!$A$2:$A$6</c:f>
              <c:strCache>
                <c:ptCount val="5"/>
                <c:pt idx="0">
                  <c:v>Stryker</c:v>
                </c:pt>
                <c:pt idx="1">
                  <c:v>Medtronic</c:v>
                </c:pt>
                <c:pt idx="2">
                  <c:v>Philips</c:v>
                </c:pt>
                <c:pt idx="3">
                  <c:v>Abbott</c:v>
                </c:pt>
                <c:pt idx="4">
                  <c:v>BD</c:v>
                </c:pt>
              </c:strCache>
            </c:strRef>
          </c:cat>
          <c:val>
            <c:numRef>
              <c:f>'Equipements médicaux'!$B$2:$B$6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367100244789309E-2"/>
          <c:y val="2.497409671814476E-2"/>
          <c:w val="0.85990228682321446"/>
          <c:h val="0.68498855908194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Banqiues!$B$1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Banqiues!$A$2:$A$6</c:f>
              <c:strCache>
                <c:ptCount val="5"/>
                <c:pt idx="0">
                  <c:v>BNP Paribas</c:v>
                </c:pt>
                <c:pt idx="1">
                  <c:v>Société Générale</c:v>
                </c:pt>
                <c:pt idx="2">
                  <c:v>LCL</c:v>
                </c:pt>
                <c:pt idx="3">
                  <c:v>Banque Mondiale</c:v>
                </c:pt>
                <c:pt idx="4">
                  <c:v>La Banque Postale</c:v>
                </c:pt>
              </c:strCache>
            </c:strRef>
          </c:cat>
          <c:val>
            <c:numRef>
              <c:f>Banqiues!$B$2:$B$6</c:f>
              <c:numCache>
                <c:formatCode>General</c:formatCode>
                <c:ptCount val="5"/>
                <c:pt idx="0">
                  <c:v>61</c:v>
                </c:pt>
                <c:pt idx="1">
                  <c:v>56</c:v>
                </c:pt>
                <c:pt idx="2">
                  <c:v>29</c:v>
                </c:pt>
                <c:pt idx="3">
                  <c:v>29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Assurances!$B$1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Assurances!$A$2:$A$6</c:f>
              <c:strCache>
                <c:ptCount val="5"/>
                <c:pt idx="0">
                  <c:v>AXA</c:v>
                </c:pt>
                <c:pt idx="1">
                  <c:v>AG2R LA MONDIALE</c:v>
                </c:pt>
                <c:pt idx="2">
                  <c:v>MAIF</c:v>
                </c:pt>
                <c:pt idx="3">
                  <c:v>Crédit Agricole Assurances</c:v>
                </c:pt>
                <c:pt idx="4">
                  <c:v>CNP Assurances</c:v>
                </c:pt>
              </c:strCache>
            </c:strRef>
          </c:cat>
          <c:val>
            <c:numRef>
              <c:f>Assurances!$B$2:$B$6</c:f>
              <c:numCache>
                <c:formatCode>General</c:formatCode>
                <c:ptCount val="5"/>
                <c:pt idx="0">
                  <c:v>41</c:v>
                </c:pt>
                <c:pt idx="1">
                  <c:v>14</c:v>
                </c:pt>
                <c:pt idx="2">
                  <c:v>11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C-C342-9DC4-1EB92C90E5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9975347778836"/>
          <c:y val="5.4615034237470939E-2"/>
          <c:w val="0.85990228682321446"/>
          <c:h val="0.76256164111823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Conseil!$B$1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Conseil!$A$2:$A$6</c:f>
              <c:strCache>
                <c:ptCount val="5"/>
                <c:pt idx="0">
                  <c:v>EY</c:v>
                </c:pt>
                <c:pt idx="1">
                  <c:v>Accenture</c:v>
                </c:pt>
                <c:pt idx="2">
                  <c:v>Deloitte</c:v>
                </c:pt>
                <c:pt idx="3">
                  <c:v>Assystem</c:v>
                </c:pt>
                <c:pt idx="4">
                  <c:v>KPMG France</c:v>
                </c:pt>
              </c:strCache>
            </c:strRef>
          </c:cat>
          <c:val>
            <c:numRef>
              <c:f>Conseil!$B$2:$B$6</c:f>
              <c:numCache>
                <c:formatCode>General</c:formatCode>
                <c:ptCount val="5"/>
                <c:pt idx="0">
                  <c:v>30</c:v>
                </c:pt>
                <c:pt idx="1">
                  <c:v>27</c:v>
                </c:pt>
                <c:pt idx="2">
                  <c:v>25</c:v>
                </c:pt>
                <c:pt idx="3">
                  <c:v>17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Ingénierie!$B$1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Ingénierie!$A$2:$A$6</c:f>
              <c:strCache>
                <c:ptCount val="5"/>
                <c:pt idx="0">
                  <c:v>ALTEN</c:v>
                </c:pt>
                <c:pt idx="1">
                  <c:v>Capgemini Engineering</c:v>
                </c:pt>
                <c:pt idx="2">
                  <c:v>SEGULA Technologies</c:v>
                </c:pt>
                <c:pt idx="3">
                  <c:v>Technip Energies</c:v>
                </c:pt>
                <c:pt idx="4">
                  <c:v>Tractebel</c:v>
                </c:pt>
              </c:strCache>
            </c:strRef>
          </c:cat>
          <c:val>
            <c:numRef>
              <c:f>Ingénierie!$B$2:$B$6</c:f>
              <c:numCache>
                <c:formatCode>General</c:formatCode>
                <c:ptCount val="5"/>
                <c:pt idx="0">
                  <c:v>37</c:v>
                </c:pt>
                <c:pt idx="1">
                  <c:v>20</c:v>
                </c:pt>
                <c:pt idx="2">
                  <c:v>10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C-C342-9DC4-1EB92C90E5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79975347778836"/>
          <c:y val="5.4615034237470939E-2"/>
          <c:w val="0.85990228682321446"/>
          <c:h val="0.76256164111823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Commerce!$B$1</c:f>
              <c:strCache>
                <c:ptCount val="1"/>
                <c:pt idx="0">
                  <c:v>Alumni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Commerce!$A$2:$A$6</c:f>
              <c:strCache>
                <c:ptCount val="5"/>
                <c:pt idx="0">
                  <c:v>E.Leclerc</c:v>
                </c:pt>
                <c:pt idx="1">
                  <c:v>Auchan Retail</c:v>
                </c:pt>
                <c:pt idx="2">
                  <c:v>Intermarché</c:v>
                </c:pt>
                <c:pt idx="3">
                  <c:v>Lidl France</c:v>
                </c:pt>
                <c:pt idx="4">
                  <c:v>IKEA</c:v>
                </c:pt>
              </c:strCache>
            </c:strRef>
          </c:cat>
          <c:val>
            <c:numRef>
              <c:f>Commerce!$B$2:$B$6</c:f>
              <c:numCache>
                <c:formatCode>General</c:formatCode>
                <c:ptCount val="5"/>
                <c:pt idx="0">
                  <c:v>49</c:v>
                </c:pt>
                <c:pt idx="1">
                  <c:v>48</c:v>
                </c:pt>
                <c:pt idx="2">
                  <c:v>42</c:v>
                </c:pt>
                <c:pt idx="3">
                  <c:v>33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8-A24F-8F77-EC449406AEB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2078527"/>
        <c:axId val="392080319"/>
      </c:barChart>
      <c:catAx>
        <c:axId val="3920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80319"/>
        <c:crosses val="autoZero"/>
        <c:auto val="1"/>
        <c:lblAlgn val="ctr"/>
        <c:lblOffset val="100"/>
        <c:noMultiLvlLbl val="0"/>
      </c:catAx>
      <c:valAx>
        <c:axId val="392080319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920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0.20258</cdr:x>
      <cdr:y>0.03466</cdr:y>
    </cdr:from>
    <cdr:to>
      <cdr:x>0.85662</cdr:x>
      <cdr:y>0.15794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36B67C15-DE42-A339-A6C6-BB518F75C9D9}"/>
            </a:ext>
          </a:extLst>
        </cdr:cNvPr>
        <cdr:cNvSpPr txBox="1"/>
      </cdr:nvSpPr>
      <cdr:spPr>
        <a:xfrm xmlns:a="http://schemas.openxmlformats.org/drawingml/2006/main">
          <a:off x="1945007" y="173763"/>
          <a:ext cx="6279569" cy="6179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fr-FR" sz="1800" b="1" kern="1200" dirty="0">
              <a:solidFill>
                <a:srgbClr val="002060"/>
              </a:solidFill>
            </a:rPr>
            <a:t>Nombre d’Alumni  par entreprise</a:t>
          </a:r>
        </a:p>
        <a:p xmlns:a="http://schemas.openxmlformats.org/drawingml/2006/main">
          <a:pPr algn="ctr"/>
          <a:r>
            <a:rPr lang="fr-FR" sz="1600" b="1" kern="1200" dirty="0">
              <a:solidFill>
                <a:srgbClr val="002060"/>
              </a:solidFill>
            </a:rPr>
            <a:t>Source LinkedIn (9/2026)</a:t>
          </a:r>
        </a:p>
        <a:p xmlns:a="http://schemas.openxmlformats.org/drawingml/2006/main">
          <a:pPr algn="ctr"/>
          <a:endParaRPr lang="fr-FR" sz="1600" b="1" kern="1200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9EED1-4B21-C34F-BD51-10977EB77F05}" type="datetimeFigureOut">
              <a:rPr lang="fr-FR" smtClean="0"/>
              <a:t>14/09/2026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CF061-8D0B-E847-BFE9-938BBB60031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204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CF061-8D0B-E847-BFE9-938BBB600317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9599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EB4A5-9D4D-3D3F-2C19-28191A5F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1E997B8-E1AA-D354-CD68-96B85A603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F00F1D-75D6-A15B-1AF1-76B83273D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009211-AF8D-CB8B-A6B9-32398A2C1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CF061-8D0B-E847-BFE9-938BBB600317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613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/>
              <a:pPr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/>
              <a:pPr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/>
              <a:t>9/14/26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/>
              <a:t>9/14/26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/>
              <a:t>9/14/26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/>
              <a:t>9/14/26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/>
              <a:pPr/>
              <a:t>9/14/26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/>
              <a:pPr/>
              <a:t>9/14/26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/>
              <a:pPr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s://www.linkedin.com/school/universite-clermont-auvergne/people/?facetCurrentCompany=4249%2C10279761%2C11455%2C1389%2C1689%2C1037919%2C4120%2C1271%2C11142%2C1818%2C82315716%2C3901%2C298246%2C7480%2C541318%2C3900%2C549863%2C245681%2C3783876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3.xml"/><Relationship Id="rId4" Type="http://schemas.openxmlformats.org/officeDocument/2006/relationships/hyperlink" Target="https://www.linkedin.com/school/universite-clermont-auvergne/people/?facetCurrentCompany=715602%2C93318191%2C21474%2C162834%2C1206481%2C2870457%2C34681021%2C74501517%2C67292165%2C785015%2C715837%2C25100%2C455961%2C549842%2C1711137%2C166785%2C1323314%2C2695044%2C16333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hyperlink" Target="https://www.linkedin.com/school/universite-clermont-auvergne/people/?facetCurrentCompany=1642%2C1406%2C3235%2C1603%2C1399%2C165926%2C1485%2C1304385%2C1185%2C165467%2C1773%2C7462%2C1663%2C2227%2C5482%2C24773027%2C8511%2C17609%2C9711%2C111557%2C4891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hyperlink" Target="https://www.linkedin.com/school/universite-clermont-auvergne/people/?facetCurrentCompany=162715%2C1602%2C3081%2C8306%2C15720%2C15749%2C1526%2C2068%2C1623334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hyperlink" Target="https://www.linkedin.com/school/universite-clermont-auvergne/people/?facetCurrentCompany=98059616%2C1893%2C9884%2C2633%2C83051748%2C4114%2C3818%2C4791%2C5870%2C5973%2C52615%2C5667%2C4857%2C3222%2C4713%2C3123%2C2562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7.xml"/><Relationship Id="rId4" Type="http://schemas.openxmlformats.org/officeDocument/2006/relationships/hyperlink" Target="https://www.linkedin.com/school/universite-clermont-auvergne/people/?facetCurrentCompany=1662%2C10116%2C6899%2C4059%2C5058%2C162679%2C164659%2C1055530%2C6091%2C1122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hyperlink" Target="https://www.linkedin.com/school/universite-clermont-auvergne/people/?facetCurrentCompany=3896%2C2528%2C1035%2C28423178%2C1441%2C1586%2C1115%2C3185%2C10667%2C3488%2C2508619%2C1480%2C4999584%2C11273203%2C3545%2C309694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9.xml"/><Relationship Id="rId4" Type="http://schemas.openxmlformats.org/officeDocument/2006/relationships/hyperlink" Target="https://www.linkedin.com/school/universite-clermont-auvergne/people/?facetCurrentCompany=157240%2C26684491%2C3054%2C79383535%2C1009%2C1415%2C2780%2C162561%2C90548177%2C1028%2C1956%2C1259%2C28542%2C68841835%2C1112%2C2683%2C2382910%2C5390798%2C1680%2C1468%2C127847%2C320456%2C1098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hyperlink" Target="https://www.linkedin.com/school/universite-clermont-auvergne/people/?facetCurrentCompany=1070%2C1110%2C3665%2C2288%2C3014%2C1060%2C2715%2C132664%2C34571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hyperlink" Target="https://www.linkedin.com/school/universite-clermont-auvergne/people/?facetCurrentCompany=18660631%2C10734841%2C34964675%2C78787910%2C7168%2C4101%2C11286451%2C7163%2C2431%2C2093%2C66256333%2C2669%2C68686870%2C3534%2C3915%2C2087%2C73448548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2.xml"/><Relationship Id="rId4" Type="http://schemas.openxmlformats.org/officeDocument/2006/relationships/hyperlink" Target="https://www.linkedin.com/school/universite-clermont-auvergne/people/?facetCurrentCompany=4242%2C10181422%2C3211%2C2734%2C7312%2C10236541%2C8693%2C164883%2C542145%2C521777%2C1951%2C5197819%2C1868639%2C163127%2C443793%2C7296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hyperlink" Target="https://www.linkedin.com/school/universite-clermont-auvergne/people/?facetCurrentCompany=2443%2C166019%2C15082918%2C44455449%2C10055%2C2912917%2C164661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hyperlink" Target="https://www.linkedin.com/school/universite-clermont-auvergne/people/?facetCurrentCompany=163905%2C15409%2C2238%2C12394%2C39130%2C1544%2C1393%2C12951%2C33671%2C82053%2C60440%2C411667%2C25256978%2C1912%2C1248%2C688652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5.xml"/><Relationship Id="rId4" Type="http://schemas.openxmlformats.org/officeDocument/2006/relationships/hyperlink" Target="https://www.linkedin.com/school/universite-clermont-auvergne/people/?facetCurrentCompany=1943059%2C5786%2C10514999%2C17796%2C58636%2C227766%2C3224429%2C25886542%2C44237%2C3475%2C770174%2C77478%2C2981%2C860481%2C57307%2C263235%2C2828217%2C2802196%2C3169308%2C3823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hyperlink" Target="https://www.linkedin.com/school/universite-clermont-auvergne/people/?facetCurrentCompany=1043%2C6594%2C277579%2C2329%2C2753%2C11708%2C1015%2C5050%2C4592%2C11057%2C360308%2C79422%2C54307%2C10074449%2C313679%2C1127607%2C3260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7.xml"/><Relationship Id="rId4" Type="http://schemas.openxmlformats.org/officeDocument/2006/relationships/hyperlink" Target="https://www.linkedin.com/school/universite-clermont-auvergne/people/?facetCurrentCompany=1618%2C2148%2C1088%2C2017%2C1053%2C1497%2C2018%2C3690%2C3608%2C9650115%2C162479%2C1753%2C2059%2C8356%2C1344%2C11700676%2C2599%2C8483%2C1508810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hyperlink" Target="https://www.linkedin.com/school/universite-clermont-auvergne/people/?facetCurrentCompany=1090%2C157241%2C1612%2C1016%2C1841%2C3102%2C3282%2C11542591%2C4389%2C1637%2C6773%2C1041095%2C5275%2C2371%2C451202%2C163416%2C12207%2C6440%2C162677%2C9561%2C163578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hyperlink" Target="https://www.linkedin.com/school/universite-clermont-auvergne/people/?facetCurrentCompany=732914%2C12206%2C1508%2C3880216%2C22559%2C34529%2C15326%2C1632894%2C343556%2C439981%2C368547%2C7467%2C19815%2C11305%2C79376776%2C1691%2C2611817%2C2979%2C1241%2C1214%2C6331%2C166426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0.xml"/><Relationship Id="rId4" Type="http://schemas.openxmlformats.org/officeDocument/2006/relationships/hyperlink" Target="https://www.linkedin.com/school/universite-clermont-auvergne/people/?facetCurrentCompany=811282%2C2221%2C237118%2C282760%2C14322%2C1347459%2C163138%2C9623%2C930708%2C29465%2C34644526%2C1429489%2C11543%2C163967%2C8933660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hyperlink" Target="https://www.linkedin.com/school/universite-clermont-auvergne/people/?facetCurrentCompany=1038%2C1033%2C1784%2C26855%2C162559%2C1843705%2C1182854%2C3790748%2C1075%2C38941%2C4160%2C71266995%2C1073%2C35598318%2C2525300%2C1848155%2C14036226%2C10669057%2C1044%2C3230748%2C10133" TargetMode="Externa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2.xml"/><Relationship Id="rId4" Type="http://schemas.openxmlformats.org/officeDocument/2006/relationships/hyperlink" Target="https://www.linkedin.com/school/universite-clermont-auvergne/people/?facetCurrentCompany=811282%2C2221%2C237118%2C282760%2C14322%2C1347459%2C163138%2C9623%2C930708%2C29465%2C34644526%2C1429489%2C11543%2C163967%2C89336607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hyperlink" Target="https://www.linkedin.com/school/universite-clermont-auvergne/people/?facetCurrentCompany=1038%2C1033%2C1784%2C26855%2C162559%2C1843705%2C1182854%2C3790748%2C1075%2C38941%2C4160%2C71266995%2C1073%2C35598318%2C2525300%2C1848155%2C14036226%2C10669057%2C1044%2C3230748%2C10133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universite-clermont-auvergne/people/?facetCurrentCompany=1642%2C1406%2C3235%2C1603%2C1399%2C165926%2C1485%2C1304385%2C1185%2C165467%2C1773%2C7462%2C1663%2C2227%2C5482%2C24773027%2C8511%2C17609%2C9711%2C111557%2C4891" TargetMode="External"/><Relationship Id="rId13" Type="http://schemas.openxmlformats.org/officeDocument/2006/relationships/hyperlink" Target="https://www.linkedin.com/school/universite-clermont-auvergne/people/?facetCurrentCompany=1070%2C1110%2C3665%2C2288%2C3014%2C1060%2C2715%2C132664%2C34571" TargetMode="External"/><Relationship Id="rId3" Type="http://schemas.openxmlformats.org/officeDocument/2006/relationships/hyperlink" Target="https://www.linkedin.com/school/universite-clermont-auvergne/people/?facetCurrentCompany=18660631%2C10734841%2C34964675%2C78787910%2C7168%2C4101%2C11286451%2C7163%2C2431%2C2093%2C66256333%2C2669%2C68686870%2C3534%2C3915%2C2087%2C73448548" TargetMode="External"/><Relationship Id="rId7" Type="http://schemas.openxmlformats.org/officeDocument/2006/relationships/hyperlink" Target="https://www.linkedin.com/school/universite-clermont-auvergne/people/?facetCurrentCompany=715602%2C93318191%2C21474%2C162834%2C1206481%2C2870457%2C34681021%2C74501517%2C67292165%2C785015%2C715837%2C25100%2C455961%2C549842%2C1711137%2C166785%2C1323314%2C2695044%2C163332" TargetMode="External"/><Relationship Id="rId12" Type="http://schemas.openxmlformats.org/officeDocument/2006/relationships/hyperlink" Target="https://www.linkedin.com/school/universite-clermont-auvergne/people/?facetCurrentCompany=157240%2C26684491%2C3054%2C79383535%2C1009%2C1415%2C2780%2C162561%2C90548177%2C1028%2C1956%2C1259%2C28542%2C68841835%2C1112%2C2683%2C2382910%2C5390798%2C1680%2C1468%2C127847%2C320456%2C1098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school/universite-clermont-auvergne/people/?facetCurrentCompany=4249%2C10279761%2C11455%2C1389%2C1689%2C1037919%2C4120%2C1271%2C11142%2C1818%2C82315716%2C3901%2C298246%2C7480%2C541318%2C3900%2C549863%2C245681%2C3783876" TargetMode="External"/><Relationship Id="rId11" Type="http://schemas.openxmlformats.org/officeDocument/2006/relationships/hyperlink" Target="https://www.linkedin.com/school/universite-clermont-auvergne/people/?facetCurrentCompany=98059616%2C1893%2C9884%2C2633%2C83051748%2C4114%2C3818%2C4791%2C5870%2C5973%2C52615%2C5667%2C4857%2C3222%2C4713%2C3123%2C2562" TargetMode="External"/><Relationship Id="rId5" Type="http://schemas.openxmlformats.org/officeDocument/2006/relationships/hyperlink" Target="https://www.linkedin.com/school/universite-clermont-auvergne/people/?facetCurrentCompany=2443%2C166019%2C15082918%2C44455449%2C10055%2C2912917%2C164661" TargetMode="External"/><Relationship Id="rId10" Type="http://schemas.openxmlformats.org/officeDocument/2006/relationships/hyperlink" Target="https://www.linkedin.com/school/universite-clermont-auvergne/people/?facetCurrentCompany=162715%2C1602%2C3081%2C8306%2C15720%2C15749%2C1526%2C2068%2C16233341" TargetMode="External"/><Relationship Id="rId4" Type="http://schemas.openxmlformats.org/officeDocument/2006/relationships/hyperlink" Target="https://www.linkedin.com/school/universite-clermont-auvergne/people/?facetCurrentCompany=4242%2C10181422%2C3211%2C2734%2C7312%2C10236541%2C8693%2C164883%2C542145%2C521777%2C1951%2C5197819%2C1868639%2C163127%2C443793%2C72968" TargetMode="External"/><Relationship Id="rId9" Type="http://schemas.openxmlformats.org/officeDocument/2006/relationships/hyperlink" Target="https://www.linkedin.com/school/universite-clermont-auvergne/people/?facetCurrentCompany=1662%2C10116%2C6899%2C4059%2C5058%2C162679%2C164659%2C1055530%2C6091%2C11223" TargetMode="External"/><Relationship Id="rId14" Type="http://schemas.openxmlformats.org/officeDocument/2006/relationships/hyperlink" Target="https://www.linkedin.com/school/universite-clermont-auvergne/people/?facetCurrentCompany=3896%2C2528%2C1035%2C28423178%2C1441%2C1586%2C1115%2C3185%2C10667%2C3488%2C2508619%2C1480%2C4999584%2C11273203%2C3545%2C309694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universite-clermont-auvergne/people/?facetCurrentCompany=732914%2C12206%2C1508%2C3880216%2C22559%2C34529%2C15326%2C1632894%2C343556%2C439981%2C368547%2C7467%2C19815%2C11305%2C79376776%2C1691%2C2611817%2C2979%2C1241%2C1214%2C6331%2C166426" TargetMode="External"/><Relationship Id="rId3" Type="http://schemas.openxmlformats.org/officeDocument/2006/relationships/hyperlink" Target="https://www.linkedin.com/school/universite-clermont-auvergne/people/?facetCurrentCompany=163905%2C15409%2C2238%2C12394%2C39130%2C1544%2C1393%2C12951%2C33671%2C82053%2C60440%2C411667%2C25256978%2C1912%2C1248%2C688652" TargetMode="External"/><Relationship Id="rId7" Type="http://schemas.openxmlformats.org/officeDocument/2006/relationships/hyperlink" Target="https://www.linkedin.com/school/universite-clermont-auvergne/people/?facetCurrentCompany=1090%2C157241%2C1612%2C1016%2C1841%2C3102%2C3282%2C11542591%2C4389%2C1637%2C6773%2C1041095%2C5275%2C2371%2C451202%2C163416%2C12207%2C6440%2C162677%2C9561%2C163578" TargetMode="External"/><Relationship Id="rId12" Type="http://schemas.openxmlformats.org/officeDocument/2006/relationships/hyperlink" Target="https://www.linkedin.com/school/universite-clermont-auvergne/people/?facetCurrentCompany=5322%2C72092703%2C15633%2C15541%2C31393419%2C499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school/universite-clermont-auvergne/people/?facetCurrentCompany=1618%2C2148%2C1088%2C2017%2C1053%2C1497%2C2018%2C3690%2C3608%2C9650115%2C162479%2C1753%2C2059%2C8356%2C1344%2C11700676%2C2599%2C8483%2C15088102" TargetMode="External"/><Relationship Id="rId11" Type="http://schemas.openxmlformats.org/officeDocument/2006/relationships/hyperlink" Target="https://www.linkedin.com/school/universite-clermont-auvergne/people/?facetCurrentCompany=811282%2C2221%2C237118%2C282760%2C14322%2C1347459%2C163138%2C9623%2C930708%2C29465%2C34644526%2C1429489%2C11543%2C163967%2C89336607" TargetMode="External"/><Relationship Id="rId5" Type="http://schemas.openxmlformats.org/officeDocument/2006/relationships/hyperlink" Target="https://www.linkedin.com/school/universite-clermont-auvergne/people/?facetCurrentCompany=1043%2C6594%2C277579%2C2329%2C2753%2C11708%2C1015%2C5050%2C4592%2C11057%2C360308%2C79422%2C54307%2C10074449%2C313679%2C1127607%2C3260" TargetMode="External"/><Relationship Id="rId10" Type="http://schemas.openxmlformats.org/officeDocument/2006/relationships/hyperlink" Target="https://www.linkedin.com/school/universite-clermont-auvergne/people/?facetCurrentCompany=1038%2C1033%2C1784%2C26855%2C162559%2C1843705%2C1182854%2C3790748%2C1075%2C38941%2C4160%2C71266995%2C1073%2C35598318%2C2525300%2C1848155%2C14036226%2C10669057%2C1044%2C3230748%2C10133" TargetMode="External"/><Relationship Id="rId4" Type="http://schemas.openxmlformats.org/officeDocument/2006/relationships/hyperlink" Target="https://www.linkedin.com/school/universite-clermont-auvergne/people/?facetCurrentCompany=1943059%2C5786%2C10514999%2C17796%2C58636%2C227766%2C3224429%2C25886542%2C44237%2C3475%2C770174%2C77478%2C2981%2C860481%2C57307%2C263235%2C2828217%2C2802196%2C3169308%2C38235" TargetMode="External"/><Relationship Id="rId9" Type="http://schemas.openxmlformats.org/officeDocument/2006/relationships/hyperlink" Target="https://www.linkedin.com/school/universite-clermont-auvergne/people/?facetCurrentCompany=2999687%2C5003%2C162993%2C6533%2C5001%2C5493%2C17577%2C2183106%2C355329%2C2743%2C164412%2C164666%2C164715%2C3565400%2C5790%2C21575%2C2029%2C6814%2C292429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A50456-6F0D-277E-79CC-35A36DD14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934649"/>
          </a:xfrm>
        </p:spPr>
        <p:txBody>
          <a:bodyPr/>
          <a:lstStyle/>
          <a:p>
            <a:r>
              <a:rPr lang="fr-FR" sz="3200" dirty="0"/>
              <a:t>ALUMNI Université Clermont Auvergne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7B4F76-F027-41FA-FF48-E9AA44B51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0163" y="2885881"/>
            <a:ext cx="6831673" cy="1086237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Employés dans de Grandes Entreprises</a:t>
            </a:r>
          </a:p>
          <a:p>
            <a:r>
              <a:rPr lang="fr-FR" dirty="0"/>
              <a:t>Source LinkedIn </a:t>
            </a:r>
          </a:p>
          <a:p>
            <a:r>
              <a:rPr lang="fr-FR" dirty="0"/>
              <a:t>Document de travail (9/2026)</a:t>
            </a:r>
          </a:p>
        </p:txBody>
      </p:sp>
    </p:spTree>
    <p:extLst>
      <p:ext uri="{BB962C8B-B14F-4D97-AF65-F5344CB8AC3E}">
        <p14:creationId xmlns:p14="http://schemas.microsoft.com/office/powerpoint/2010/main" val="1304977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A3C9BB-4CCA-B86C-FFDF-519434EB8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12855"/>
          </a:xfrm>
        </p:spPr>
        <p:txBody>
          <a:bodyPr>
            <a:normAutofit/>
          </a:bodyPr>
          <a:lstStyle/>
          <a:p>
            <a:pPr algn="ctr"/>
            <a:r>
              <a:rPr lang="fr-FR" sz="2200" dirty="0"/>
              <a:t>Document relié au site Web</a:t>
            </a:r>
            <a:br>
              <a:rPr lang="fr-FR" dirty="0"/>
            </a:br>
            <a:r>
              <a:rPr lang="fr-FR" sz="2700" b="1" dirty="0"/>
              <a:t>PhD en Auvergne-Rhône-Alpes</a:t>
            </a:r>
            <a:br>
              <a:rPr lang="fr-FR" sz="2700" b="1" dirty="0"/>
            </a:br>
            <a:r>
              <a:rPr lang="fr-FR" sz="1600" b="1" dirty="0"/>
              <a:t>https://www.phd-ara.com</a:t>
            </a:r>
            <a:endParaRPr lang="fr-FR" sz="1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31A324-1570-6687-50B7-57A30E8C7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74019"/>
            <a:ext cx="9601200" cy="1554982"/>
          </a:xfrm>
        </p:spPr>
        <p:txBody>
          <a:bodyPr>
            <a:normAutofit lnSpcReduction="10000"/>
          </a:bodyPr>
          <a:lstStyle/>
          <a:p>
            <a:pPr fontAlgn="base">
              <a:buFont typeface="Wingdings" pitchFamily="2" charset="2"/>
              <a:buChar char="§"/>
            </a:pPr>
            <a:r>
              <a:rPr lang="fr-FR" dirty="0"/>
              <a:t>Explorez les emplois PhD en entreprise dans la région</a:t>
            </a:r>
          </a:p>
          <a:p>
            <a:pPr fontAlgn="base">
              <a:buFont typeface="Wingdings" pitchFamily="2" charset="2"/>
              <a:buChar char="§"/>
            </a:pPr>
            <a:r>
              <a:rPr lang="fr-FR" dirty="0"/>
              <a:t>Entreprises, secteurs et trajectoires d’Alumni à partir de LinkedIn.</a:t>
            </a:r>
            <a:endParaRPr lang="fr-FR" b="1" dirty="0"/>
          </a:p>
          <a:p>
            <a:pPr fontAlgn="base">
              <a:buFont typeface="Wingdings" pitchFamily="2" charset="2"/>
              <a:buChar char="§"/>
            </a:pPr>
            <a:r>
              <a:rPr lang="fr-FR" dirty="0"/>
              <a:t>Choisissez un point d’entrée, ouvrez les profils puis affinez votre recherche avec les filtres LinkedIn.</a:t>
            </a:r>
            <a:endParaRPr lang="fr-FR" b="1" dirty="0"/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798EC3-1B19-74F0-C204-18B749FA1C79}"/>
              </a:ext>
            </a:extLst>
          </p:cNvPr>
          <p:cNvSpPr txBox="1"/>
          <p:nvPr/>
        </p:nvSpPr>
        <p:spPr>
          <a:xfrm>
            <a:off x="1507253" y="3938954"/>
            <a:ext cx="10018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site publie des pages Web consacrées aux Alumni des Universités Lyon 1 et Grenoble Alpes qui travaillent en entreprise: nous invitons le Lecteur à les consulter.</a:t>
            </a:r>
          </a:p>
          <a:p>
            <a:r>
              <a:rPr lang="fr-FR" dirty="0"/>
              <a:t>Nous présentons  sous forme de PowerPoint, des éléments d’information similaires, consacrés à l’Université Clermont Auvergne. Ce PowerPoint s’intéresse à ses Alumni qui travaillent en grandes entreprises.</a:t>
            </a:r>
          </a:p>
        </p:txBody>
      </p:sp>
    </p:spTree>
    <p:extLst>
      <p:ext uri="{BB962C8B-B14F-4D97-AF65-F5344CB8AC3E}">
        <p14:creationId xmlns:p14="http://schemas.microsoft.com/office/powerpoint/2010/main" val="12399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CA46D68-E2AE-D07D-D275-22B109440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>
                <a:solidFill>
                  <a:schemeClr val="tx1"/>
                </a:solidFill>
              </a:rPr>
              <a:t>Exemples de grandes entreprises </a:t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employant plus de 40 Alumni </a:t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Université Clermont Auvergne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87390C-9341-BF6B-836E-C17874248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127" y="4216328"/>
            <a:ext cx="9935870" cy="1143324"/>
          </a:xfrm>
        </p:spPr>
        <p:txBody>
          <a:bodyPr>
            <a:normAutofit fontScale="92500" lnSpcReduction="10000"/>
          </a:bodyPr>
          <a:lstStyle/>
          <a:p>
            <a:endParaRPr lang="fr-FR" sz="1800" dirty="0"/>
          </a:p>
          <a:p>
            <a:pPr algn="l"/>
            <a:r>
              <a:rPr lang="fr-FR" sz="1800" dirty="0"/>
              <a:t>Le seuil de 40 a été choisi en rapport à celui de 100 pour Lyon 1, proportionnel au nombre total d’Alumni.</a:t>
            </a:r>
          </a:p>
          <a:p>
            <a:pPr algn="l"/>
            <a:r>
              <a:rPr lang="fr-FR" sz="1800" dirty="0"/>
              <a:t>Nous sommes preneurs d’autres exemples</a:t>
            </a:r>
          </a:p>
          <a:p>
            <a:r>
              <a:rPr lang="fr-FR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547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AAA36-6DD0-D7C8-B5F2-66B22A15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5325" y="369065"/>
            <a:ext cx="9601200" cy="1008042"/>
          </a:xfrm>
        </p:spPr>
        <p:txBody>
          <a:bodyPr>
            <a:normAutofit/>
          </a:bodyPr>
          <a:lstStyle/>
          <a:p>
            <a:pPr algn="ctr"/>
            <a:r>
              <a:rPr lang="fr-FR" sz="2800" dirty="0">
                <a:solidFill>
                  <a:srgbClr val="002060"/>
                </a:solidFill>
              </a:rPr>
              <a:t>Exemples de grandes entreprises </a:t>
            </a:r>
            <a:br>
              <a:rPr lang="fr-FR" sz="2800" dirty="0">
                <a:solidFill>
                  <a:srgbClr val="002060"/>
                </a:solidFill>
              </a:rPr>
            </a:br>
            <a:r>
              <a:rPr lang="fr-FR" sz="2800" dirty="0">
                <a:solidFill>
                  <a:srgbClr val="002060"/>
                </a:solidFill>
              </a:rPr>
              <a:t>employant plus de 40 Alumni Université Clermont Auvergne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3823C2C-4BA8-9377-CF59-3F7F8AC999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017953"/>
              </p:ext>
            </p:extLst>
          </p:nvPr>
        </p:nvGraphicFramePr>
        <p:xfrm>
          <a:off x="1371600" y="1476260"/>
          <a:ext cx="9601200" cy="501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719D3C6-F1F9-6D2B-9585-ADE6378E66EC}"/>
              </a:ext>
            </a:extLst>
          </p:cNvPr>
          <p:cNvSpPr txBox="1"/>
          <p:nvPr/>
        </p:nvSpPr>
        <p:spPr>
          <a:xfrm>
            <a:off x="8953080" y="2441749"/>
            <a:ext cx="29341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rgbClr val="002060"/>
                </a:solidFill>
              </a:rPr>
              <a:t>Not</a:t>
            </a:r>
            <a:r>
              <a:rPr lang="fr-FR" sz="1000" dirty="0">
                <a:solidFill>
                  <a:srgbClr val="002060"/>
                </a:solidFill>
              </a:rPr>
              <a:t>a</a:t>
            </a:r>
          </a:p>
          <a:p>
            <a:r>
              <a:rPr lang="fr-FR" sz="1000" dirty="0">
                <a:solidFill>
                  <a:srgbClr val="002060"/>
                </a:solidFill>
              </a:rPr>
              <a:t>Nous avons rajouté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02060"/>
                </a:solidFill>
              </a:rPr>
              <a:t>leurs filiales pour certaines Grandes Entreprises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02060"/>
                </a:solidFill>
              </a:rPr>
              <a:t>Aubert Duval qui est une grosse ETI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805783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F8C22EA-1891-CBBE-3010-C40546193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>
                <a:solidFill>
                  <a:schemeClr val="tx1"/>
                </a:solidFill>
              </a:rPr>
              <a:t>PLUS D’ Exemples de grandes entreprises </a:t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employant des Alumni </a:t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3200" dirty="0">
                <a:solidFill>
                  <a:schemeClr val="tx1"/>
                </a:solidFill>
              </a:rPr>
              <a:t>Université Clermont Auvergne</a:t>
            </a:r>
            <a:endParaRPr lang="fr-FR" sz="3200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236E55-AB75-954E-F785-D3750859B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741" y="4216328"/>
            <a:ext cx="10016255" cy="11433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fr-FR" dirty="0"/>
              <a:t>Les Grandes Entreprises sont classées par secteurs d’activité: une vingtaine.</a:t>
            </a:r>
          </a:p>
          <a:p>
            <a:pPr algn="l"/>
            <a:r>
              <a:rPr lang="fr-FR" dirty="0"/>
              <a:t>Nous publions le lien vers les profils LinkedIn Alumni des Entreprises regroupées par secteur d’activité ainsi que le TOP 5 par Groupe .</a:t>
            </a:r>
          </a:p>
        </p:txBody>
      </p:sp>
    </p:spTree>
    <p:extLst>
      <p:ext uri="{BB962C8B-B14F-4D97-AF65-F5344CB8AC3E}">
        <p14:creationId xmlns:p14="http://schemas.microsoft.com/office/powerpoint/2010/main" val="84592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352C94-2AA6-1CF0-2DCB-52121ED1F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00873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Secteurs Energie et Environnement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E89BD8-6074-058F-3C5D-4FCA6D110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Energie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19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D901BDC0-2639-9D80-9DA9-8DFB887CBAA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8771924"/>
              </p:ext>
            </p:extLst>
          </p:nvPr>
        </p:nvGraphicFramePr>
        <p:xfrm>
          <a:off x="1372171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5981795-A9D2-7B32-261E-4C2F0E2D4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4443" y="1823180"/>
            <a:ext cx="4443984" cy="1021080"/>
          </a:xfrm>
        </p:spPr>
        <p:txBody>
          <a:bodyPr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Environnement</a:t>
            </a:r>
            <a:endParaRPr lang="fr-FR" sz="2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19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4517FC1D-B4C8-06A3-62E1-2146972B74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278778"/>
              </p:ext>
            </p:extLst>
          </p:nvPr>
        </p:nvGraphicFramePr>
        <p:xfrm>
          <a:off x="6524443" y="2955608"/>
          <a:ext cx="4443413" cy="3216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58782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7C091-DBD1-C194-BD3D-AD2088C9B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093675-E18B-AFB3-79F9-168FBDAEA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1163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Secteurs Biotech, Chimie, Pharma, Cosmétiques (1/2)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38BE4D-2EF8-52CD-7305-E8EB19627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88034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Fabrication de produits pharmaceutiques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21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8447D40A-84CD-0CE5-6BBE-797D9073C06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66197415"/>
              </p:ext>
            </p:extLst>
          </p:nvPr>
        </p:nvGraphicFramePr>
        <p:xfrm>
          <a:off x="1244009" y="2943320"/>
          <a:ext cx="4688958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3E7024A-02DF-3BCC-7299-8CDDF7DDC4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816" y="1916716"/>
            <a:ext cx="4443984" cy="1021080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Recherche en biotechnologie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9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4" name="Espace réservé du contenu 6">
            <a:extLst>
              <a:ext uri="{FF2B5EF4-FFF2-40B4-BE49-F238E27FC236}">
                <a16:creationId xmlns:a16="http://schemas.microsoft.com/office/drawing/2014/main" id="{1AA9BCD0-3805-D976-67A4-DF0FAD2A6D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683395"/>
              </p:ext>
            </p:extLst>
          </p:nvPr>
        </p:nvGraphicFramePr>
        <p:xfrm>
          <a:off x="6376418" y="2960560"/>
          <a:ext cx="4851563" cy="3620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57238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2FDF6-75A3-B9D9-65AC-7E0057EBE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2E36E-7071-CBAA-027B-C77A9984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50631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Secteurs Biotech, Chimie, Pharma, Cosmétiques (2/2)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BF7771-2FAA-51BC-0F89-C7B28206E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88034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Fabrication de produits chimiques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17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14BD6085-9740-87C4-48A1-F191BB8EFBA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10927845"/>
              </p:ext>
            </p:extLst>
          </p:nvPr>
        </p:nvGraphicFramePr>
        <p:xfrm>
          <a:off x="1244009" y="2943320"/>
          <a:ext cx="4688958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0AAC1C2-5DB7-AE5B-FC98-8814083170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816" y="1916716"/>
            <a:ext cx="4443984" cy="1021080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Fabrication de parfums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9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4" name="Espace réservé du contenu 6">
            <a:extLst>
              <a:ext uri="{FF2B5EF4-FFF2-40B4-BE49-F238E27FC236}">
                <a16:creationId xmlns:a16="http://schemas.microsoft.com/office/drawing/2014/main" id="{6B822D2A-0CF5-E19F-7A94-42F0904696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552760"/>
              </p:ext>
            </p:extLst>
          </p:nvPr>
        </p:nvGraphicFramePr>
        <p:xfrm>
          <a:off x="6376418" y="2960560"/>
          <a:ext cx="4851563" cy="3620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50568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1DC99-3ED2-A543-0FCF-7FDF41730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43AA8-D5E4-239A-A514-D745F7051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21080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Informatique (1/2)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01F8DD-C778-33F2-AB4F-FDB3044C6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Développement de logiciels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16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5C8E1A91-A0CB-D713-227E-88275713849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17148420"/>
              </p:ext>
            </p:extLst>
          </p:nvPr>
        </p:nvGraphicFramePr>
        <p:xfrm>
          <a:off x="1372171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2BB524E-5DDB-C6EB-CB9F-65EB50568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4443" y="1823180"/>
            <a:ext cx="4443984" cy="1021080"/>
          </a:xfrm>
        </p:spPr>
        <p:txBody>
          <a:bodyPr anchor="ctr"/>
          <a:lstStyle/>
          <a:p>
            <a:pPr algn="ctr"/>
            <a:r>
              <a:rPr lang="fr-FR" sz="2000" b="1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fr-FR" sz="20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ervices et conseil en informatique</a:t>
            </a:r>
            <a:endParaRPr lang="fr-FR" sz="2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22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EDC74BDF-0205-5DE9-BA3E-1887119C3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770916"/>
              </p:ext>
            </p:extLst>
          </p:nvPr>
        </p:nvGraphicFramePr>
        <p:xfrm>
          <a:off x="6524443" y="2955607"/>
          <a:ext cx="4443413" cy="361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80206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6AE34-3B8C-5312-26F7-0EEC4BA6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1042F1-DC08-5356-3A90-606D0A803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21080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Informatique (2/2)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6A7B22-5F1E-9CC6-B716-6BAEE7D77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4365" y="1861328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Télécommunications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9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88805E65-659F-2226-B102-8B02C91C661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883475"/>
              </p:ext>
            </p:extLst>
          </p:nvPr>
        </p:nvGraphicFramePr>
        <p:xfrm>
          <a:off x="3950493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201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BF701-8BB9-65D6-2042-D3A1D5912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54E7B-3E54-E3AE-44C8-C4EDDD036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2108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Transports (1/2)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8BB020-F7A1-CE7E-4355-0A25AA235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Automobile</a:t>
            </a:r>
            <a:endParaRPr lang="fr-FR" sz="2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17 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18555E73-F42B-990D-192C-81E8F9EA215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74528039"/>
              </p:ext>
            </p:extLst>
          </p:nvPr>
        </p:nvGraphicFramePr>
        <p:xfrm>
          <a:off x="1372171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A60A748-2C38-BE66-7588-63B3BA55B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4443" y="1823180"/>
            <a:ext cx="4443984" cy="1021080"/>
          </a:xfrm>
        </p:spPr>
        <p:txBody>
          <a:bodyPr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Aéronautique et défense</a:t>
            </a:r>
            <a:endParaRPr lang="fr-FR" sz="2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15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62D2E473-9A56-1B81-9C2A-DB92FEC538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226185"/>
              </p:ext>
            </p:extLst>
          </p:nvPr>
        </p:nvGraphicFramePr>
        <p:xfrm>
          <a:off x="6524443" y="2955607"/>
          <a:ext cx="4443413" cy="361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50777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98A9D-AE45-0A88-A2CC-E1071A024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A6A59-0F1A-0389-BFC0-2F4897838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21080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Transports (2/2)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883219-31D6-3387-77D6-E35ACCC5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93253" y="1861328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Autres Transports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17 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73DF846C-EDEE-BC73-1F58-EC3CC88441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55529746"/>
              </p:ext>
            </p:extLst>
          </p:nvPr>
        </p:nvGraphicFramePr>
        <p:xfrm>
          <a:off x="3793824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3895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69C09-24FC-D337-1BED-10C0E32AD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B59A7-1D9F-CCCB-C747-37ADC8E1E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00873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Industries variées (1/3)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13C9D2-404B-A85F-C44D-9100D9551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Agroalimentaire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16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61F70500-A973-5A02-A1FF-0E6C60461CD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02721431"/>
              </p:ext>
            </p:extLst>
          </p:nvPr>
        </p:nvGraphicFramePr>
        <p:xfrm>
          <a:off x="1372171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6ADEF4C-605D-80CD-382B-EC46F9514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4443" y="1823180"/>
            <a:ext cx="4443984" cy="1021080"/>
          </a:xfrm>
        </p:spPr>
        <p:txBody>
          <a:bodyPr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Construction</a:t>
            </a:r>
            <a:endParaRPr lang="fr-FR" sz="2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20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BCAF3768-A430-02BA-32E2-CF6D47CBB9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84713"/>
              </p:ext>
            </p:extLst>
          </p:nvPr>
        </p:nvGraphicFramePr>
        <p:xfrm>
          <a:off x="6524443" y="2955608"/>
          <a:ext cx="4443413" cy="360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81283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18A0A-5084-28FF-108D-0CD2FEE92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1EC772-C259-2028-3318-980AD9CC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10437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Industries variées (2/3)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5C6AFF-15A0-0239-C5B6-1034334FC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Fabrication de machines 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17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F4B5E2FB-D9AC-13DD-894B-B2B9B1CB916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77257335"/>
              </p:ext>
            </p:extLst>
          </p:nvPr>
        </p:nvGraphicFramePr>
        <p:xfrm>
          <a:off x="1372171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9F3443D-2AC9-B3D5-0F0C-1B2504287A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4443" y="1823180"/>
            <a:ext cx="4443984" cy="1021080"/>
          </a:xfrm>
        </p:spPr>
        <p:txBody>
          <a:bodyPr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Electronique &amp; Electrique</a:t>
            </a:r>
            <a:endParaRPr lang="fr-FR" sz="2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19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4" name="Espace réservé du contenu 6">
            <a:extLst>
              <a:ext uri="{FF2B5EF4-FFF2-40B4-BE49-F238E27FC236}">
                <a16:creationId xmlns:a16="http://schemas.microsoft.com/office/drawing/2014/main" id="{D0BEE51B-BBF0-E51A-F56A-5B60110045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9424861"/>
              </p:ext>
            </p:extLst>
          </p:nvPr>
        </p:nvGraphicFramePr>
        <p:xfrm>
          <a:off x="6681363" y="2844260"/>
          <a:ext cx="5163307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8928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DE70B-CE12-BD2E-0A7B-CDB180D49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23867-00FD-465C-DE55-1BC314E98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2108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Industries variées (3/3)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EFB375-4357-8F2C-FE14-5AA570B42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4008" y="1786087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Fabrication d’équipements médicaux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21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94B74956-84EA-F97F-F84F-29687DA1266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87060003"/>
              </p:ext>
            </p:extLst>
          </p:nvPr>
        </p:nvGraphicFramePr>
        <p:xfrm>
          <a:off x="3874008" y="2792838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250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7F8C6-0816-E81B-224C-73BE37103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72A60-F462-FC5C-D31E-AE7A019A9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1163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Services Variés (1/3)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542857-B1F9-6E73-1581-AAD90496D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22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4D916DBF-7277-4F30-71B9-2032B076CB2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33215993"/>
              </p:ext>
            </p:extLst>
          </p:nvPr>
        </p:nvGraphicFramePr>
        <p:xfrm>
          <a:off x="1372171" y="2943320"/>
          <a:ext cx="4443413" cy="3450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37034E1-D190-942B-92E9-F3DD2F157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4443" y="1823180"/>
            <a:ext cx="4443984" cy="1021080"/>
          </a:xfrm>
        </p:spPr>
        <p:txBody>
          <a:bodyPr anchor="ctr"/>
          <a:lstStyle/>
          <a:p>
            <a:pPr algn="ctr"/>
            <a:r>
              <a:rPr lang="fr-FR" sz="20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Assurances</a:t>
            </a:r>
            <a:endParaRPr lang="fr-FR" sz="2000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15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AA73A92D-7925-3C87-2166-CC65DCEA84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4766690"/>
              </p:ext>
            </p:extLst>
          </p:nvPr>
        </p:nvGraphicFramePr>
        <p:xfrm>
          <a:off x="6524443" y="2955608"/>
          <a:ext cx="4443413" cy="3216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1349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9C140-4EA3-E886-3EDF-0E29ADEE2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D75396-2C03-82D9-09A7-40BF6B5FD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21080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Services Variés (2/3)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E63DEA-F800-A2A8-381F-23BF692E6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91671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Services et conseil aux entreprises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22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FD2966B5-E4A5-45EA-0461-3C912611931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50567619"/>
              </p:ext>
            </p:extLst>
          </p:nvPr>
        </p:nvGraphicFramePr>
        <p:xfrm>
          <a:off x="1372171" y="2955609"/>
          <a:ext cx="4443413" cy="343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2FF741F-C6FB-9523-63CA-45FA26770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4443" y="1823180"/>
            <a:ext cx="4443984" cy="1021080"/>
          </a:xfrm>
        </p:spPr>
        <p:txBody>
          <a:bodyPr anchor="ctr"/>
          <a:lstStyle/>
          <a:p>
            <a:pPr algn="ctr"/>
            <a:r>
              <a:rPr lang="fr-FR" sz="2000" b="1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Services d’ingénierie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6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10" name="Espace réservé du contenu 6">
            <a:extLst>
              <a:ext uri="{FF2B5EF4-FFF2-40B4-BE49-F238E27FC236}">
                <a16:creationId xmlns:a16="http://schemas.microsoft.com/office/drawing/2014/main" id="{02EE9A8B-1053-E7E3-AEFA-E281DD9DA9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708663"/>
              </p:ext>
            </p:extLst>
          </p:nvPr>
        </p:nvGraphicFramePr>
        <p:xfrm>
          <a:off x="6524443" y="2955608"/>
          <a:ext cx="4443413" cy="3216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03208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040CF-B058-88F7-0F07-940129E55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D3587D-4C87-E5B4-20BA-81664A2F0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70727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Services Variés (3/3)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B89BE3-6CDC-89C5-A70C-5955100E4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4579" y="1382226"/>
            <a:ext cx="4443984" cy="927544"/>
          </a:xfrm>
        </p:spPr>
        <p:txBody>
          <a:bodyPr anchor="ctr"/>
          <a:lstStyle/>
          <a:p>
            <a:pPr algn="ctr">
              <a:spcBef>
                <a:spcPts val="600"/>
              </a:spcBef>
            </a:pPr>
            <a:r>
              <a:rPr lang="fr-FR" sz="20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Commerce de détail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1400" b="1" dirty="0"/>
              <a:t>Liens vers Alumni employés par 19 Entreprises</a:t>
            </a:r>
          </a:p>
          <a:p>
            <a:pPr algn="ctr">
              <a:spcBef>
                <a:spcPts val="300"/>
              </a:spcBef>
            </a:pPr>
            <a:r>
              <a:rPr lang="fr-FR" sz="1400" b="1" dirty="0"/>
              <a:t>TOP 5 ci-dessous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DA884E71-187B-FBB6-07E3-BF42F8A46A2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92112810"/>
              </p:ext>
            </p:extLst>
          </p:nvPr>
        </p:nvGraphicFramePr>
        <p:xfrm>
          <a:off x="4105322" y="2527924"/>
          <a:ext cx="4443413" cy="364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1083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029B248-628D-0D1F-1A3C-30D47A9BB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Tableau recapitulatif des entreprises examinées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597E32A-AF8F-7E09-2870-5CD1DD94A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922025" cy="11433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fr-FR" dirty="0"/>
              <a:t>Le nombre total d’Alumni Clermont Auvergne  employé par les 360 grandes entreprises est de </a:t>
            </a:r>
            <a:r>
              <a:rPr lang="fr-FR" dirty="0">
                <a:highlight>
                  <a:srgbClr val="FF00FF"/>
                </a:highlight>
              </a:rPr>
              <a:t>3400</a:t>
            </a:r>
            <a:r>
              <a:rPr lang="fr-FR" dirty="0"/>
              <a:t> (28% de celui de Lyon 1, avec un rapport de nombre total d’Alumni de 40%).</a:t>
            </a:r>
          </a:p>
          <a:p>
            <a:pPr algn="l"/>
            <a:endParaRPr lang="fr-FR" dirty="0"/>
          </a:p>
          <a:p>
            <a:pPr algn="l"/>
            <a:endParaRPr lang="fr-FR" dirty="0"/>
          </a:p>
          <a:p>
            <a:pPr algn="l"/>
            <a:endParaRPr lang="fr-FR" dirty="0"/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1953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B77A165-65F5-3FF0-35A9-8E67A6F78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438" y="685800"/>
            <a:ext cx="9601200" cy="560196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Ensemble des Grandes entreprises examinées (2/2)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C62872AB-B7FF-47B5-7949-5F0A9A9875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906873"/>
              </p:ext>
            </p:extLst>
          </p:nvPr>
        </p:nvGraphicFramePr>
        <p:xfrm>
          <a:off x="2241566" y="1245996"/>
          <a:ext cx="7708868" cy="5431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241">
                  <a:extLst>
                    <a:ext uri="{9D8B030D-6E8A-4147-A177-3AD203B41FA5}">
                      <a16:colId xmlns:a16="http://schemas.microsoft.com/office/drawing/2014/main" val="1848408404"/>
                    </a:ext>
                  </a:extLst>
                </a:gridCol>
                <a:gridCol w="4432501">
                  <a:extLst>
                    <a:ext uri="{9D8B030D-6E8A-4147-A177-3AD203B41FA5}">
                      <a16:colId xmlns:a16="http://schemas.microsoft.com/office/drawing/2014/main" val="2769321832"/>
                    </a:ext>
                  </a:extLst>
                </a:gridCol>
                <a:gridCol w="1830126">
                  <a:extLst>
                    <a:ext uri="{9D8B030D-6E8A-4147-A177-3AD203B41FA5}">
                      <a16:colId xmlns:a16="http://schemas.microsoft.com/office/drawing/2014/main" val="4294191806"/>
                    </a:ext>
                  </a:extLst>
                </a:gridCol>
              </a:tblGrid>
              <a:tr h="35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Panels d’entreprises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Liens vers les Alumni Clermont Auvergne </a:t>
                      </a:r>
                    </a:p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des panels sectoriels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 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31220643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 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Transports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1376700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Automobile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408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2394845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Aéronautique et défense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303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1239580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Autres transports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8305824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</a:t>
                      </a:r>
                    </a:p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Energie, environnement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5545653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Energie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89843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Environnement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181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6060918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</a:t>
                      </a:r>
                    </a:p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Biotech, Chimie, Pharma, Cosmétiques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507002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Fabrication de produits pharmaceutiques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4195943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Fabrication de parfums 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5724299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Recherche en biotechnologie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757643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Fabrication de produits chimiques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8236309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</a:t>
                      </a:r>
                    </a:p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Informatique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13789023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Services et conseil en informatique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378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4747699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Télécommunications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4529144"/>
                  </a:ext>
                </a:extLst>
              </a:tr>
              <a:tr h="2708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Développement de logiciels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4416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254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FBDBC-058E-74A9-4331-026F4162A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A4C5C4-ABF6-3B0B-621C-0B9E540F6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92854"/>
            <a:ext cx="9601200" cy="803868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Ensemble des Grandes entreprises examinées (2/2)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698F159E-D742-FEC7-360C-AE05AAEFCB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010403"/>
              </p:ext>
            </p:extLst>
          </p:nvPr>
        </p:nvGraphicFramePr>
        <p:xfrm>
          <a:off x="2204420" y="1396722"/>
          <a:ext cx="8268159" cy="4418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31">
                  <a:extLst>
                    <a:ext uri="{9D8B030D-6E8A-4147-A177-3AD203B41FA5}">
                      <a16:colId xmlns:a16="http://schemas.microsoft.com/office/drawing/2014/main" val="1848408404"/>
                    </a:ext>
                  </a:extLst>
                </a:gridCol>
                <a:gridCol w="5082238">
                  <a:extLst>
                    <a:ext uri="{9D8B030D-6E8A-4147-A177-3AD203B41FA5}">
                      <a16:colId xmlns:a16="http://schemas.microsoft.com/office/drawing/2014/main" val="2769321832"/>
                    </a:ext>
                  </a:extLst>
                </a:gridCol>
                <a:gridCol w="1299990">
                  <a:extLst>
                    <a:ext uri="{9D8B030D-6E8A-4147-A177-3AD203B41FA5}">
                      <a16:colId xmlns:a16="http://schemas.microsoft.com/office/drawing/2014/main" val="4294191806"/>
                    </a:ext>
                  </a:extLst>
                </a:gridCol>
              </a:tblGrid>
              <a:tr h="4296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Panels d’entreprises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Liens vers les Alumni Clermont Auvergne</a:t>
                      </a:r>
                    </a:p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des panels sectoriels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 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31220643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</a:t>
                      </a:r>
                    </a:p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Industries variées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1376700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Agro-alimentaire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2394845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Construction, génie civil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1239580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Fabrication de machines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8305824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Electronique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5545653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Fabrication d'équipements médicaux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89843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Nombre</a:t>
                      </a:r>
                    </a:p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Entreprises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Services variés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Alumni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6060918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Banques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341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507002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Commerce de détail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4195943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Services et conseil aux entreprises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5724299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Assurances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116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757643"/>
                  </a:ext>
                </a:extLst>
              </a:tr>
              <a:tr h="311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b="1" i="0" u="sng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Services d'ingénierie</a:t>
                      </a:r>
                      <a:endParaRPr lang="fr-FR" sz="1400" b="1" i="0" u="sng" strike="noStrike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Aptos Narrow" panose="020B0004020202020204" pitchFamily="34" charset="0"/>
                        </a:rPr>
                        <a:t>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8236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754797"/>
      </p:ext>
    </p:extLst>
  </p:cSld>
  <p:clrMapOvr>
    <a:masterClrMapping/>
  </p:clrMapOvr>
</p:sld>
</file>

<file path=ppt/theme/theme1.xml><?xml version="1.0" encoding="utf-8"?>
<a:theme xmlns:a="http://schemas.openxmlformats.org/drawingml/2006/main" name="Cadr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Cadrage</Template>
  <TotalTime>777</TotalTime>
  <Words>824</Words>
  <Application>Microsoft Macintosh PowerPoint</Application>
  <PresentationFormat>Grand écran</PresentationFormat>
  <Paragraphs>209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Aptos</vt:lpstr>
      <vt:lpstr>Aptos Narrow</vt:lpstr>
      <vt:lpstr>Arial</vt:lpstr>
      <vt:lpstr>Franklin Gothic Book</vt:lpstr>
      <vt:lpstr>Wingdings</vt:lpstr>
      <vt:lpstr>Cadrage</vt:lpstr>
      <vt:lpstr>ALUMNI Université Clermont Auvergne </vt:lpstr>
      <vt:lpstr>Document relié au site Web PhD en Auvergne-Rhône-Alpes https://www.phd-ara.com</vt:lpstr>
      <vt:lpstr>Exemples de grandes entreprises  employant plus de 40 Alumni  Université Clermont Auvergne</vt:lpstr>
      <vt:lpstr>Exemples de grandes entreprises  employant plus de 40 Alumni Université Clermont Auvergne</vt:lpstr>
      <vt:lpstr>PLUS D’ Exemples de grandes entreprises  employant des Alumni  Université Clermont Auvergne</vt:lpstr>
      <vt:lpstr>Secteurs Energie et Environnement</vt:lpstr>
      <vt:lpstr>Secteurs Biotech, Chimie, Pharma, Cosmétiques (1/2)</vt:lpstr>
      <vt:lpstr>Secteurs Biotech, Chimie, Pharma, Cosmétiques (2/2)</vt:lpstr>
      <vt:lpstr>Informatique (1/2)</vt:lpstr>
      <vt:lpstr>Informatique (2/2)</vt:lpstr>
      <vt:lpstr>Transports (1/2)</vt:lpstr>
      <vt:lpstr>Transports (2/2)</vt:lpstr>
      <vt:lpstr>Industries variées (1/3)</vt:lpstr>
      <vt:lpstr>Industries variées (2/3)</vt:lpstr>
      <vt:lpstr>Industries variées (3/3)</vt:lpstr>
      <vt:lpstr>Services Variés (1/3)</vt:lpstr>
      <vt:lpstr>Services Variés (2/3)</vt:lpstr>
      <vt:lpstr>Services Variés (3/3)</vt:lpstr>
      <vt:lpstr>Tableau recapitulatif des entreprises examinées</vt:lpstr>
      <vt:lpstr>Ensemble des Grandes entreprises examinées (2/2)</vt:lpstr>
      <vt:lpstr>Ensemble des Grandes entreprises examinées (2/2)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Alain Bamberger</dc:creator>
  <cp:lastModifiedBy>Alain Bamberger</cp:lastModifiedBy>
  <cp:revision>49</cp:revision>
  <dcterms:created xsi:type="dcterms:W3CDTF">2026-08-31T12:59:28Z</dcterms:created>
  <dcterms:modified xsi:type="dcterms:W3CDTF">2026-09-14T06:28:51Z</dcterms:modified>
</cp:coreProperties>
</file>